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7772400" cy="10972800"/>
  <p:notesSz cx="6950075" cy="92360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4E5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7" autoAdjust="0"/>
    <p:restoredTop sz="94660"/>
  </p:normalViewPr>
  <p:slideViewPr>
    <p:cSldViewPr snapToGrid="0">
      <p:cViewPr varScale="1">
        <p:scale>
          <a:sx n="72" d="100"/>
          <a:sy n="72" d="100"/>
        </p:scale>
        <p:origin x="139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795781"/>
            <a:ext cx="6606540" cy="3820160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763261"/>
            <a:ext cx="5829300" cy="2649219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1821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6323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84200"/>
            <a:ext cx="1675924" cy="929894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84200"/>
            <a:ext cx="4930616" cy="929894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4754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14540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735583"/>
            <a:ext cx="6703695" cy="4564379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7343143"/>
            <a:ext cx="6703695" cy="2400299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/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82303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921000"/>
            <a:ext cx="3303270" cy="69621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921000"/>
            <a:ext cx="3303270" cy="69621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5816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84202"/>
            <a:ext cx="6703695" cy="212090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689861"/>
            <a:ext cx="3288089" cy="1318259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4008120"/>
            <a:ext cx="3288089" cy="58953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689861"/>
            <a:ext cx="3304282" cy="1318259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4008120"/>
            <a:ext cx="3304282" cy="58953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4675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6674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184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731520"/>
            <a:ext cx="2506801" cy="256032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579882"/>
            <a:ext cx="3934778" cy="7797800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291840"/>
            <a:ext cx="2506801" cy="6098541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032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731520"/>
            <a:ext cx="2506801" cy="256032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579882"/>
            <a:ext cx="3934778" cy="7797800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291840"/>
            <a:ext cx="2506801" cy="6098541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8537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84202"/>
            <a:ext cx="6703695" cy="21209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921000"/>
            <a:ext cx="6703695" cy="69621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10170162"/>
            <a:ext cx="174879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EFADE9-22F9-4CD5-9F6D-F6BA8A96BF7D}" type="datetimeFigureOut">
              <a:rPr lang="en-US" smtClean="0"/>
              <a:t>4/28/2021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10170162"/>
            <a:ext cx="2623185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10170162"/>
            <a:ext cx="174879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251029-D1EC-4B25-A6E4-A81E7999B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494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0D2AD8F-44FB-4160-A1D1-50CDE9FFE3C3}"/>
              </a:ext>
            </a:extLst>
          </p:cNvPr>
          <p:cNvSpPr/>
          <p:nvPr/>
        </p:nvSpPr>
        <p:spPr>
          <a:xfrm>
            <a:off x="198783" y="185530"/>
            <a:ext cx="7384641" cy="10588487"/>
          </a:xfrm>
          <a:prstGeom prst="rect">
            <a:avLst/>
          </a:prstGeom>
          <a:solidFill>
            <a:srgbClr val="D4E5F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BD1126BF-B8F3-4BCC-AD32-2E2C70EDFF80}"/>
              </a:ext>
            </a:extLst>
          </p:cNvPr>
          <p:cNvCxnSpPr>
            <a:cxnSpLocks/>
          </p:cNvCxnSpPr>
          <p:nvPr/>
        </p:nvCxnSpPr>
        <p:spPr>
          <a:xfrm>
            <a:off x="3916202" y="1325532"/>
            <a:ext cx="35503" cy="8296155"/>
          </a:xfrm>
          <a:prstGeom prst="line">
            <a:avLst/>
          </a:prstGeom>
          <a:ln w="31750">
            <a:solidFill>
              <a:schemeClr val="tx1"/>
            </a:solidFill>
            <a:headEnd type="diamond" w="med" len="med"/>
            <a:tailEnd type="stealth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47FD2E6B-3292-487B-B98A-DCFAEE68E565}"/>
              </a:ext>
            </a:extLst>
          </p:cNvPr>
          <p:cNvCxnSpPr>
            <a:cxnSpLocks/>
          </p:cNvCxnSpPr>
          <p:nvPr/>
        </p:nvCxnSpPr>
        <p:spPr>
          <a:xfrm>
            <a:off x="3948029" y="8354983"/>
            <a:ext cx="1645121" cy="1747245"/>
          </a:xfrm>
          <a:prstGeom prst="straightConnector1">
            <a:avLst/>
          </a:prstGeom>
          <a:ln w="2222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63964D62-6403-40C3-8142-5DCB531F2AA3}"/>
              </a:ext>
            </a:extLst>
          </p:cNvPr>
          <p:cNvSpPr txBox="1"/>
          <p:nvPr/>
        </p:nvSpPr>
        <p:spPr>
          <a:xfrm>
            <a:off x="2558882" y="2378145"/>
            <a:ext cx="873429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Abraham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DF58B96-0043-4E83-B827-2FCD00ABCB0F}"/>
              </a:ext>
            </a:extLst>
          </p:cNvPr>
          <p:cNvSpPr txBox="1"/>
          <p:nvPr/>
        </p:nvSpPr>
        <p:spPr>
          <a:xfrm>
            <a:off x="636926" y="3745912"/>
            <a:ext cx="1337178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14 Generations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318A000-9EDC-4148-886E-2900D886BA72}"/>
              </a:ext>
            </a:extLst>
          </p:cNvPr>
          <p:cNvSpPr txBox="1"/>
          <p:nvPr/>
        </p:nvSpPr>
        <p:spPr>
          <a:xfrm>
            <a:off x="636926" y="6200119"/>
            <a:ext cx="1337178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14 Generations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61A9B64-5648-4AC0-A304-00A6642D01DF}"/>
              </a:ext>
            </a:extLst>
          </p:cNvPr>
          <p:cNvSpPr txBox="1"/>
          <p:nvPr/>
        </p:nvSpPr>
        <p:spPr>
          <a:xfrm>
            <a:off x="1974104" y="7199342"/>
            <a:ext cx="1778313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Babylonian captivity of the Judeans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4F8EF68-41D8-4FDA-851E-64949F8CB4F3}"/>
              </a:ext>
            </a:extLst>
          </p:cNvPr>
          <p:cNvSpPr txBox="1"/>
          <p:nvPr/>
        </p:nvSpPr>
        <p:spPr>
          <a:xfrm>
            <a:off x="2110816" y="9802712"/>
            <a:ext cx="1784837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Jesus Christ</a:t>
            </a:r>
          </a:p>
          <a:p>
            <a:pPr algn="ctr"/>
            <a:r>
              <a:rPr lang="en-US" sz="1400" dirty="0"/>
              <a:t>Ethnic Israelite and Judean (</a:t>
            </a:r>
            <a:r>
              <a:rPr lang="en-US" sz="1400" u="sng" dirty="0"/>
              <a:t>not</a:t>
            </a:r>
            <a:r>
              <a:rPr lang="en-US" sz="1400" dirty="0"/>
              <a:t> a </a:t>
            </a:r>
            <a:r>
              <a:rPr lang="en-US" sz="1400" dirty="0" err="1"/>
              <a:t>jew</a:t>
            </a:r>
            <a:r>
              <a:rPr lang="en-US" sz="1400" dirty="0"/>
              <a:t>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974E172-7E51-470D-AAE5-2DAFF963D056}"/>
              </a:ext>
            </a:extLst>
          </p:cNvPr>
          <p:cNvSpPr txBox="1"/>
          <p:nvPr/>
        </p:nvSpPr>
        <p:spPr>
          <a:xfrm>
            <a:off x="636926" y="8594568"/>
            <a:ext cx="1337178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14 Generations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22B1EB8-70D6-4426-AA8B-B721FF90AF65}"/>
              </a:ext>
            </a:extLst>
          </p:cNvPr>
          <p:cNvSpPr txBox="1"/>
          <p:nvPr/>
        </p:nvSpPr>
        <p:spPr>
          <a:xfrm>
            <a:off x="5757519" y="9458301"/>
            <a:ext cx="1685404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Ethnic </a:t>
            </a:r>
            <a:r>
              <a:rPr lang="en-US" sz="1400" b="1" dirty="0" err="1"/>
              <a:t>jews</a:t>
            </a:r>
            <a:r>
              <a:rPr lang="en-US" sz="1400" b="1" dirty="0"/>
              <a:t> of today … </a:t>
            </a:r>
            <a:r>
              <a:rPr lang="en-US" sz="1400" b="1" u="sng" dirty="0"/>
              <a:t>no</a:t>
            </a:r>
            <a:r>
              <a:rPr lang="en-US" sz="1400" b="1" dirty="0"/>
              <a:t> connection with ethnic Judeans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74939D12-293C-47DA-81F2-6B0540927ADC}"/>
              </a:ext>
            </a:extLst>
          </p:cNvPr>
          <p:cNvSpPr txBox="1"/>
          <p:nvPr/>
        </p:nvSpPr>
        <p:spPr>
          <a:xfrm>
            <a:off x="2283785" y="8636976"/>
            <a:ext cx="1426666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See lineage of Matthew Chapter 1</a:t>
            </a:r>
          </a:p>
          <a:p>
            <a:pPr algn="ctr"/>
            <a:r>
              <a:rPr lang="en-US" sz="1200" b="1" dirty="0"/>
              <a:t>from Abraham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E6BE1B2-0ED0-400D-9845-CD5B44CCB7A3}"/>
              </a:ext>
            </a:extLst>
          </p:cNvPr>
          <p:cNvSpPr txBox="1"/>
          <p:nvPr/>
        </p:nvSpPr>
        <p:spPr>
          <a:xfrm>
            <a:off x="1818737" y="1328725"/>
            <a:ext cx="1402763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Start timeline of ethnic Judeans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F60E089-A85D-4CFD-8621-7A724AE3EE41}"/>
              </a:ext>
            </a:extLst>
          </p:cNvPr>
          <p:cNvSpPr txBox="1"/>
          <p:nvPr/>
        </p:nvSpPr>
        <p:spPr>
          <a:xfrm>
            <a:off x="4175544" y="8070727"/>
            <a:ext cx="30665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200 B.C.  Start &gt;  </a:t>
            </a:r>
            <a:r>
              <a:rPr lang="en-US" sz="1400" u="sng" dirty="0"/>
              <a:t>Line</a:t>
            </a:r>
            <a:r>
              <a:rPr lang="en-US" sz="1400" dirty="0"/>
              <a:t> of the ethnic </a:t>
            </a:r>
            <a:r>
              <a:rPr lang="en-US" sz="1400" dirty="0" err="1"/>
              <a:t>jews</a:t>
            </a:r>
            <a:endParaRPr lang="en-US" sz="1400" dirty="0"/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2331C1D3-CBBC-4499-A979-140500AB7630}"/>
              </a:ext>
            </a:extLst>
          </p:cNvPr>
          <p:cNvCxnSpPr>
            <a:cxnSpLocks/>
          </p:cNvCxnSpPr>
          <p:nvPr/>
        </p:nvCxnSpPr>
        <p:spPr>
          <a:xfrm>
            <a:off x="2929356" y="1858041"/>
            <a:ext cx="0" cy="378338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5E460D5D-8427-49A7-887F-AC9393D44E41}"/>
              </a:ext>
            </a:extLst>
          </p:cNvPr>
          <p:cNvSpPr txBox="1"/>
          <p:nvPr/>
        </p:nvSpPr>
        <p:spPr>
          <a:xfrm>
            <a:off x="1883026" y="4971840"/>
            <a:ext cx="633087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b="1" dirty="0"/>
              <a:t>David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01A29A9F-DF8E-40CF-B9CA-98A36A5A025C}"/>
              </a:ext>
            </a:extLst>
          </p:cNvPr>
          <p:cNvCxnSpPr>
            <a:cxnSpLocks/>
            <a:stCxn id="11" idx="1"/>
            <a:endCxn id="17" idx="0"/>
          </p:cNvCxnSpPr>
          <p:nvPr/>
        </p:nvCxnSpPr>
        <p:spPr>
          <a:xfrm flipH="1">
            <a:off x="1305515" y="2532034"/>
            <a:ext cx="1253367" cy="121387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0D14D1C-47CE-40A3-877F-CCF5E8A9C978}"/>
              </a:ext>
            </a:extLst>
          </p:cNvPr>
          <p:cNvCxnSpPr>
            <a:cxnSpLocks/>
            <a:stCxn id="17" idx="2"/>
            <a:endCxn id="29" idx="1"/>
          </p:cNvCxnSpPr>
          <p:nvPr/>
        </p:nvCxnSpPr>
        <p:spPr>
          <a:xfrm>
            <a:off x="1305515" y="4053689"/>
            <a:ext cx="577511" cy="10720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04EA794-C455-4D72-8F27-83760014686D}"/>
              </a:ext>
            </a:extLst>
          </p:cNvPr>
          <p:cNvCxnSpPr>
            <a:cxnSpLocks/>
            <a:stCxn id="29" idx="1"/>
            <a:endCxn id="24" idx="0"/>
          </p:cNvCxnSpPr>
          <p:nvPr/>
        </p:nvCxnSpPr>
        <p:spPr>
          <a:xfrm flipH="1">
            <a:off x="1305515" y="5125729"/>
            <a:ext cx="577511" cy="107439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AE1A3915-0330-4BD9-B23C-6BE104BD67C5}"/>
              </a:ext>
            </a:extLst>
          </p:cNvPr>
          <p:cNvCxnSpPr>
            <a:cxnSpLocks/>
            <a:stCxn id="24" idx="2"/>
            <a:endCxn id="16" idx="1"/>
          </p:cNvCxnSpPr>
          <p:nvPr/>
        </p:nvCxnSpPr>
        <p:spPr>
          <a:xfrm>
            <a:off x="1305515" y="6507896"/>
            <a:ext cx="668589" cy="953056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25B3BFEC-CB04-4A20-A89D-33EBE5D60308}"/>
              </a:ext>
            </a:extLst>
          </p:cNvPr>
          <p:cNvCxnSpPr>
            <a:cxnSpLocks/>
            <a:stCxn id="16" idx="1"/>
            <a:endCxn id="30" idx="0"/>
          </p:cNvCxnSpPr>
          <p:nvPr/>
        </p:nvCxnSpPr>
        <p:spPr>
          <a:xfrm flipH="1">
            <a:off x="1305515" y="7460952"/>
            <a:ext cx="668589" cy="113361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B53C420E-EFA4-4DBE-B74C-64CE4056CE19}"/>
              </a:ext>
            </a:extLst>
          </p:cNvPr>
          <p:cNvCxnSpPr>
            <a:cxnSpLocks/>
            <a:stCxn id="30" idx="2"/>
            <a:endCxn id="27" idx="1"/>
          </p:cNvCxnSpPr>
          <p:nvPr/>
        </p:nvCxnSpPr>
        <p:spPr>
          <a:xfrm>
            <a:off x="1305515" y="8902345"/>
            <a:ext cx="805301" cy="126969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D85E07B0-F729-410B-B762-F7F32CEB9A2F}"/>
              </a:ext>
            </a:extLst>
          </p:cNvPr>
          <p:cNvSpPr txBox="1"/>
          <p:nvPr/>
        </p:nvSpPr>
        <p:spPr>
          <a:xfrm>
            <a:off x="5064867" y="8559032"/>
            <a:ext cx="2124969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Start of the </a:t>
            </a:r>
            <a:r>
              <a:rPr lang="en-US" sz="1400" dirty="0" err="1"/>
              <a:t>jew</a:t>
            </a:r>
            <a:r>
              <a:rPr lang="en-US" sz="1400" dirty="0"/>
              <a:t> bloodline </a:t>
            </a:r>
            <a:r>
              <a:rPr lang="en-US" sz="1400" u="sng" dirty="0"/>
              <a:t>separate</a:t>
            </a:r>
            <a:r>
              <a:rPr lang="en-US" sz="1400" dirty="0"/>
              <a:t> from the bloodline of Judeans 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343D9785-018E-4EB4-9204-64EB55E6CC66}"/>
              </a:ext>
            </a:extLst>
          </p:cNvPr>
          <p:cNvSpPr txBox="1"/>
          <p:nvPr/>
        </p:nvSpPr>
        <p:spPr>
          <a:xfrm>
            <a:off x="1353110" y="401201"/>
            <a:ext cx="5096255" cy="70788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/>
              <a:t>Comparative timeline of …</a:t>
            </a:r>
          </a:p>
          <a:p>
            <a:pPr algn="ctr"/>
            <a:r>
              <a:rPr lang="en-US" sz="2000" b="1" dirty="0"/>
              <a:t>ethnic Judeans … compared to … ethnic </a:t>
            </a:r>
            <a:r>
              <a:rPr lang="en-US" sz="2000" b="1" dirty="0" err="1"/>
              <a:t>jews</a:t>
            </a:r>
            <a:endParaRPr lang="en-US" sz="2000" b="1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CAA70A-8050-4726-A5FE-CB00A853A136}"/>
              </a:ext>
            </a:extLst>
          </p:cNvPr>
          <p:cNvSpPr txBox="1"/>
          <p:nvPr/>
        </p:nvSpPr>
        <p:spPr>
          <a:xfrm>
            <a:off x="435492" y="2139618"/>
            <a:ext cx="1701399" cy="4770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50" dirty="0"/>
              <a:t>3489 </a:t>
            </a:r>
            <a:r>
              <a:rPr lang="en-US" sz="1250" dirty="0" err="1"/>
              <a:t>yrs</a:t>
            </a:r>
            <a:r>
              <a:rPr lang="en-US" sz="1250" dirty="0"/>
              <a:t> after Creation 1147 </a:t>
            </a:r>
            <a:r>
              <a:rPr lang="en-US" sz="1250" dirty="0" err="1"/>
              <a:t>yrs</a:t>
            </a:r>
            <a:r>
              <a:rPr lang="en-US" sz="1250" dirty="0"/>
              <a:t> after Flood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490AA50E-DA51-445E-9FA8-23D003F92A61}"/>
              </a:ext>
            </a:extLst>
          </p:cNvPr>
          <p:cNvSpPr txBox="1"/>
          <p:nvPr/>
        </p:nvSpPr>
        <p:spPr>
          <a:xfrm>
            <a:off x="2212823" y="5332549"/>
            <a:ext cx="813815" cy="31646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b="1" dirty="0"/>
              <a:t>993 B.C.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D171B7A-CD61-44F7-9DEC-0E7FB2900E7C}"/>
              </a:ext>
            </a:extLst>
          </p:cNvPr>
          <p:cNvSpPr txBox="1"/>
          <p:nvPr/>
        </p:nvSpPr>
        <p:spPr>
          <a:xfrm>
            <a:off x="2717531" y="7769442"/>
            <a:ext cx="897247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b="1" dirty="0"/>
              <a:t>597 B.C.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D515D74-CC92-4C7D-8319-7559E91729EE}"/>
              </a:ext>
            </a:extLst>
          </p:cNvPr>
          <p:cNvCxnSpPr>
            <a:cxnSpLocks/>
          </p:cNvCxnSpPr>
          <p:nvPr/>
        </p:nvCxnSpPr>
        <p:spPr>
          <a:xfrm flipV="1">
            <a:off x="2995597" y="8327929"/>
            <a:ext cx="0" cy="309047"/>
          </a:xfrm>
          <a:prstGeom prst="straightConnector1">
            <a:avLst/>
          </a:prstGeom>
          <a:ln w="22225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FE57FDEB-8116-434E-BD35-0E7038C9F970}"/>
              </a:ext>
            </a:extLst>
          </p:cNvPr>
          <p:cNvCxnSpPr>
            <a:cxnSpLocks/>
          </p:cNvCxnSpPr>
          <p:nvPr/>
        </p:nvCxnSpPr>
        <p:spPr>
          <a:xfrm rot="10800000" flipV="1">
            <a:off x="2997119" y="9286061"/>
            <a:ext cx="0" cy="309047"/>
          </a:xfrm>
          <a:prstGeom prst="straightConnector1">
            <a:avLst/>
          </a:prstGeom>
          <a:ln w="22225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FE15BA1B-4A68-474B-8F31-633FDA024ABB}"/>
              </a:ext>
            </a:extLst>
          </p:cNvPr>
          <p:cNvSpPr txBox="1"/>
          <p:nvPr/>
        </p:nvSpPr>
        <p:spPr>
          <a:xfrm>
            <a:off x="3227598" y="5963286"/>
            <a:ext cx="5277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Isaias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06C7753-61B7-4C6C-A5E7-4B1AA9897072}"/>
              </a:ext>
            </a:extLst>
          </p:cNvPr>
          <p:cNvSpPr txBox="1"/>
          <p:nvPr/>
        </p:nvSpPr>
        <p:spPr>
          <a:xfrm>
            <a:off x="3227598" y="6155999"/>
            <a:ext cx="7324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Jeremias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0621568-8F45-46BC-894E-E3CA8BD6F5CA}"/>
              </a:ext>
            </a:extLst>
          </p:cNvPr>
          <p:cNvSpPr txBox="1"/>
          <p:nvPr/>
        </p:nvSpPr>
        <p:spPr>
          <a:xfrm>
            <a:off x="3227597" y="6348711"/>
            <a:ext cx="5806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Daniel</a:t>
            </a:r>
          </a:p>
          <a:p>
            <a:r>
              <a:rPr lang="en-US" sz="1200" dirty="0"/>
              <a:t>Etc.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EA586381-E95D-46A5-8325-BCDFE8B8B703}"/>
              </a:ext>
            </a:extLst>
          </p:cNvPr>
          <p:cNvSpPr txBox="1"/>
          <p:nvPr/>
        </p:nvSpPr>
        <p:spPr>
          <a:xfrm>
            <a:off x="3221501" y="4393962"/>
            <a:ext cx="5966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Moses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0386289-3948-42FD-842E-54C29A3B5B3B}"/>
              </a:ext>
            </a:extLst>
          </p:cNvPr>
          <p:cNvSpPr txBox="1"/>
          <p:nvPr/>
        </p:nvSpPr>
        <p:spPr>
          <a:xfrm>
            <a:off x="3221502" y="4566796"/>
            <a:ext cx="5309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Josua</a:t>
            </a:r>
            <a:endParaRPr lang="en-US" sz="1200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F705EBA-4E80-4E29-91C4-60CFB08FFC27}"/>
              </a:ext>
            </a:extLst>
          </p:cNvPr>
          <p:cNvSpPr txBox="1"/>
          <p:nvPr/>
        </p:nvSpPr>
        <p:spPr>
          <a:xfrm>
            <a:off x="3221501" y="4739631"/>
            <a:ext cx="64472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Samuel</a:t>
            </a:r>
          </a:p>
          <a:p>
            <a:r>
              <a:rPr lang="en-US" sz="1200" dirty="0"/>
              <a:t>Job</a:t>
            </a:r>
          </a:p>
          <a:p>
            <a:r>
              <a:rPr lang="en-US" sz="1200" dirty="0" err="1"/>
              <a:t>Ect</a:t>
            </a:r>
            <a:r>
              <a:rPr lang="en-US" sz="1200" dirty="0"/>
              <a:t>.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963CA3D6-5FE3-4339-9A92-68B949805886}"/>
              </a:ext>
            </a:extLst>
          </p:cNvPr>
          <p:cNvSpPr txBox="1"/>
          <p:nvPr/>
        </p:nvSpPr>
        <p:spPr>
          <a:xfrm>
            <a:off x="4675109" y="1328725"/>
            <a:ext cx="1402759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Start timeline of ethnic </a:t>
            </a:r>
            <a:r>
              <a:rPr lang="en-US" sz="1400" b="1" dirty="0" err="1"/>
              <a:t>jews</a:t>
            </a:r>
            <a:endParaRPr lang="en-US" sz="1400" b="1" dirty="0"/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7517860D-5595-4B05-BC65-ED1901CF59B2}"/>
              </a:ext>
            </a:extLst>
          </p:cNvPr>
          <p:cNvCxnSpPr>
            <a:cxnSpLocks/>
          </p:cNvCxnSpPr>
          <p:nvPr/>
        </p:nvCxnSpPr>
        <p:spPr>
          <a:xfrm>
            <a:off x="5321900" y="1851945"/>
            <a:ext cx="0" cy="378338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TextBox 48">
            <a:extLst>
              <a:ext uri="{FF2B5EF4-FFF2-40B4-BE49-F238E27FC236}">
                <a16:creationId xmlns:a16="http://schemas.microsoft.com/office/drawing/2014/main" id="{6F6503B8-AAEE-439C-8547-96E46A0C888A}"/>
              </a:ext>
            </a:extLst>
          </p:cNvPr>
          <p:cNvSpPr txBox="1"/>
          <p:nvPr/>
        </p:nvSpPr>
        <p:spPr>
          <a:xfrm>
            <a:off x="2558884" y="2768023"/>
            <a:ext cx="85773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Isaac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2BDE562-0A40-4E4D-8D65-2333ADB4B56F}"/>
              </a:ext>
            </a:extLst>
          </p:cNvPr>
          <p:cNvSpPr txBox="1"/>
          <p:nvPr/>
        </p:nvSpPr>
        <p:spPr>
          <a:xfrm>
            <a:off x="2558884" y="3144189"/>
            <a:ext cx="85773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Jacob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189AF4A-D4E3-46BA-B1BD-5D6D4399D70F}"/>
              </a:ext>
            </a:extLst>
          </p:cNvPr>
          <p:cNvSpPr txBox="1"/>
          <p:nvPr/>
        </p:nvSpPr>
        <p:spPr>
          <a:xfrm>
            <a:off x="2558884" y="3494176"/>
            <a:ext cx="857738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Tribe of Judah and 11 other tribes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A5BEF702-6F4A-4A2F-8FEE-EBFA6C4BD1DA}"/>
              </a:ext>
            </a:extLst>
          </p:cNvPr>
          <p:cNvSpPr txBox="1"/>
          <p:nvPr/>
        </p:nvSpPr>
        <p:spPr>
          <a:xfrm>
            <a:off x="4395217" y="2255043"/>
            <a:ext cx="223779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(No ethnic </a:t>
            </a:r>
            <a:r>
              <a:rPr lang="en-US" sz="1400" dirty="0" err="1"/>
              <a:t>jews</a:t>
            </a:r>
            <a:r>
              <a:rPr lang="en-US" sz="1400" dirty="0"/>
              <a:t> at this time)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818749C-6CCB-4691-8F04-A979F6EB2CD0}"/>
              </a:ext>
            </a:extLst>
          </p:cNvPr>
          <p:cNvSpPr txBox="1"/>
          <p:nvPr/>
        </p:nvSpPr>
        <p:spPr>
          <a:xfrm>
            <a:off x="4694914" y="3196729"/>
            <a:ext cx="16383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(No ethnic </a:t>
            </a:r>
            <a:r>
              <a:rPr lang="en-US" sz="1400" dirty="0" err="1"/>
              <a:t>jews</a:t>
            </a:r>
            <a:r>
              <a:rPr lang="en-US" sz="1400" dirty="0"/>
              <a:t> yet)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94D5EC1A-AD1E-42F7-9F4C-36C3C276397E}"/>
              </a:ext>
            </a:extLst>
          </p:cNvPr>
          <p:cNvSpPr txBox="1"/>
          <p:nvPr/>
        </p:nvSpPr>
        <p:spPr>
          <a:xfrm>
            <a:off x="4694914" y="4564171"/>
            <a:ext cx="16383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(No ethnic </a:t>
            </a:r>
            <a:r>
              <a:rPr lang="en-US" sz="1400" dirty="0" err="1"/>
              <a:t>jews</a:t>
            </a:r>
            <a:r>
              <a:rPr lang="en-US" sz="1400" dirty="0"/>
              <a:t> yet)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475D3C7E-0D76-4E32-AEC3-E4ECFE42892C}"/>
              </a:ext>
            </a:extLst>
          </p:cNvPr>
          <p:cNvSpPr txBox="1"/>
          <p:nvPr/>
        </p:nvSpPr>
        <p:spPr>
          <a:xfrm>
            <a:off x="4694914" y="5931613"/>
            <a:ext cx="16383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(No ethnic </a:t>
            </a:r>
            <a:r>
              <a:rPr lang="en-US" sz="1400" dirty="0" err="1"/>
              <a:t>jews</a:t>
            </a:r>
            <a:r>
              <a:rPr lang="en-US" sz="1400" dirty="0"/>
              <a:t> yet)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979D570-11EC-4036-81BD-628B2956E24E}"/>
              </a:ext>
            </a:extLst>
          </p:cNvPr>
          <p:cNvSpPr txBox="1"/>
          <p:nvPr/>
        </p:nvSpPr>
        <p:spPr>
          <a:xfrm>
            <a:off x="4694914" y="7299056"/>
            <a:ext cx="16383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(No ethnic </a:t>
            </a:r>
            <a:r>
              <a:rPr lang="en-US" sz="1400" dirty="0" err="1"/>
              <a:t>jews</a:t>
            </a:r>
            <a:r>
              <a:rPr lang="en-US" sz="1400" dirty="0"/>
              <a:t> yet)</a:t>
            </a:r>
          </a:p>
        </p:txBody>
      </p: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34750580-3E0F-4C30-B1CB-7228269D394A}"/>
              </a:ext>
            </a:extLst>
          </p:cNvPr>
          <p:cNvCxnSpPr>
            <a:cxnSpLocks/>
          </p:cNvCxnSpPr>
          <p:nvPr/>
        </p:nvCxnSpPr>
        <p:spPr>
          <a:xfrm rot="16200000">
            <a:off x="2326383" y="2195973"/>
            <a:ext cx="0" cy="378338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1C4B900C-B344-4C29-A1C5-3EF5A3F93DA1}"/>
              </a:ext>
            </a:extLst>
          </p:cNvPr>
          <p:cNvSpPr txBox="1"/>
          <p:nvPr/>
        </p:nvSpPr>
        <p:spPr>
          <a:xfrm>
            <a:off x="329477" y="4638835"/>
            <a:ext cx="939320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Ethnic</a:t>
            </a:r>
          </a:p>
          <a:p>
            <a:pPr algn="ctr"/>
            <a:r>
              <a:rPr lang="en-US" sz="1400" dirty="0"/>
              <a:t>Judeans</a:t>
            </a:r>
          </a:p>
          <a:p>
            <a:pPr algn="ctr"/>
            <a:r>
              <a:rPr lang="en-US" sz="1400" dirty="0"/>
              <a:t>(not </a:t>
            </a:r>
            <a:r>
              <a:rPr lang="en-US" sz="1400" dirty="0" err="1"/>
              <a:t>jews</a:t>
            </a:r>
            <a:r>
              <a:rPr lang="en-US" sz="1400" dirty="0"/>
              <a:t>)</a:t>
            </a:r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C618B0C8-2E8D-4A1F-AFAB-4DF38BC886F9}"/>
              </a:ext>
            </a:extLst>
          </p:cNvPr>
          <p:cNvCxnSpPr>
            <a:cxnSpLocks/>
          </p:cNvCxnSpPr>
          <p:nvPr/>
        </p:nvCxnSpPr>
        <p:spPr>
          <a:xfrm>
            <a:off x="802384" y="5380330"/>
            <a:ext cx="0" cy="378338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7AB71C4D-E0B3-4B18-B855-32BF71CE0DBD}"/>
              </a:ext>
            </a:extLst>
          </p:cNvPr>
          <p:cNvCxnSpPr>
            <a:cxnSpLocks/>
          </p:cNvCxnSpPr>
          <p:nvPr/>
        </p:nvCxnSpPr>
        <p:spPr>
          <a:xfrm>
            <a:off x="809012" y="7798850"/>
            <a:ext cx="0" cy="378338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C5DD7E1D-D979-4BCC-925E-4254F7361A63}"/>
              </a:ext>
            </a:extLst>
          </p:cNvPr>
          <p:cNvCxnSpPr>
            <a:cxnSpLocks/>
          </p:cNvCxnSpPr>
          <p:nvPr/>
        </p:nvCxnSpPr>
        <p:spPr>
          <a:xfrm>
            <a:off x="1266208" y="9408991"/>
            <a:ext cx="279365" cy="400542"/>
          </a:xfrm>
          <a:prstGeom prst="line">
            <a:avLst/>
          </a:prstGeom>
          <a:ln w="19050">
            <a:headEnd type="none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4" name="TextBox 63">
            <a:extLst>
              <a:ext uri="{FF2B5EF4-FFF2-40B4-BE49-F238E27FC236}">
                <a16:creationId xmlns:a16="http://schemas.microsoft.com/office/drawing/2014/main" id="{BA4A5673-D094-4D08-803C-843370691C10}"/>
              </a:ext>
            </a:extLst>
          </p:cNvPr>
          <p:cNvSpPr txBox="1"/>
          <p:nvPr/>
        </p:nvSpPr>
        <p:spPr>
          <a:xfrm>
            <a:off x="329477" y="7057355"/>
            <a:ext cx="939320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Ethnic</a:t>
            </a:r>
          </a:p>
          <a:p>
            <a:pPr algn="ctr"/>
            <a:r>
              <a:rPr lang="en-US" sz="1400" dirty="0"/>
              <a:t>Judeans</a:t>
            </a:r>
          </a:p>
          <a:p>
            <a:pPr algn="ctr"/>
            <a:r>
              <a:rPr lang="en-US" sz="1400" dirty="0"/>
              <a:t>(not </a:t>
            </a:r>
            <a:r>
              <a:rPr lang="en-US" sz="1400" dirty="0" err="1"/>
              <a:t>jews</a:t>
            </a:r>
            <a:r>
              <a:rPr lang="en-US" sz="1400" dirty="0"/>
              <a:t>)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FB7FFAF5-09DA-48C9-ABC4-45194368016C}"/>
              </a:ext>
            </a:extLst>
          </p:cNvPr>
          <p:cNvSpPr txBox="1"/>
          <p:nvPr/>
        </p:nvSpPr>
        <p:spPr>
          <a:xfrm>
            <a:off x="329477" y="9409617"/>
            <a:ext cx="939320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Ethnic</a:t>
            </a:r>
          </a:p>
          <a:p>
            <a:pPr algn="ctr"/>
            <a:r>
              <a:rPr lang="en-US" sz="1400" dirty="0"/>
              <a:t>Judeans</a:t>
            </a:r>
          </a:p>
          <a:p>
            <a:pPr algn="ctr"/>
            <a:r>
              <a:rPr lang="en-US" sz="1400" dirty="0"/>
              <a:t>(not </a:t>
            </a:r>
            <a:r>
              <a:rPr lang="en-US" sz="1400" dirty="0" err="1"/>
              <a:t>jews</a:t>
            </a:r>
            <a:r>
              <a:rPr lang="en-US" sz="1400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2301077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193</TotalTime>
  <Words>175</Words>
  <Application>Microsoft Office PowerPoint</Application>
  <PresentationFormat>Custom</PresentationFormat>
  <Paragraphs>46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Michael Bizzaro</dc:creator>
  <cp:lastModifiedBy>Michael Bizzaro</cp:lastModifiedBy>
  <cp:revision>52</cp:revision>
  <cp:lastPrinted>2021-04-02T16:15:56Z</cp:lastPrinted>
  <dcterms:created xsi:type="dcterms:W3CDTF">2021-04-02T02:50:00Z</dcterms:created>
  <dcterms:modified xsi:type="dcterms:W3CDTF">2021-04-28T15:00:58Z</dcterms:modified>
</cp:coreProperties>
</file>

<file path=docProps/thumbnail.jpeg>
</file>